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01" r:id="rId3"/>
    <p:sldId id="4947" r:id="rId4"/>
    <p:sldId id="302" r:id="rId5"/>
    <p:sldId id="258" r:id="rId6"/>
    <p:sldId id="260" r:id="rId7"/>
    <p:sldId id="4949" r:id="rId8"/>
    <p:sldId id="4946" r:id="rId9"/>
    <p:sldId id="4953" r:id="rId10"/>
    <p:sldId id="4952" r:id="rId11"/>
    <p:sldId id="4951" r:id="rId12"/>
    <p:sldId id="4948" r:id="rId13"/>
    <p:sldId id="4941" r:id="rId14"/>
    <p:sldId id="4950" r:id="rId15"/>
    <p:sldId id="4926" r:id="rId16"/>
    <p:sldId id="4928" r:id="rId17"/>
    <p:sldId id="4929" r:id="rId18"/>
    <p:sldId id="4930" r:id="rId19"/>
    <p:sldId id="4931" r:id="rId20"/>
    <p:sldId id="4932" r:id="rId21"/>
    <p:sldId id="4933" r:id="rId22"/>
    <p:sldId id="303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68" autoAdjust="0"/>
    <p:restoredTop sz="95256" autoAdjust="0"/>
  </p:normalViewPr>
  <p:slideViewPr>
    <p:cSldViewPr snapToGrid="0" snapToObjects="1">
      <p:cViewPr varScale="1">
        <p:scale>
          <a:sx n="99" d="100"/>
          <a:sy n="99" d="100"/>
        </p:scale>
        <p:origin x="78" y="1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CE74C-60B9-4019-9C53-715EEF8874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2201" y="66612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17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42F8D-E76A-4F87-BED0-4C2AD29540F4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81524" y="0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8417" y="7145"/>
            <a:ext cx="5796480" cy="161609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Exam AZ-301: Microsoft Azure Architect Design Crash Course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95" y="4172159"/>
            <a:ext cx="4975395" cy="1314450"/>
          </a:xfrm>
        </p:spPr>
        <p:txBody>
          <a:bodyPr/>
          <a:lstStyle/>
          <a:p>
            <a:r>
              <a:rPr lang="en-US" sz="2400" dirty="0"/>
              <a:t>Tim Warner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1D2F1-2359-466E-9CE0-4C49AA6D0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35" y="1236325"/>
            <a:ext cx="3125314" cy="312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AZ-301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 your skills accordingly:</a:t>
            </a:r>
          </a:p>
          <a:p>
            <a:pPr lvl="1"/>
            <a:r>
              <a:rPr lang="en-US" dirty="0"/>
              <a:t>60 percent Azure portal</a:t>
            </a:r>
          </a:p>
          <a:p>
            <a:pPr lvl="1"/>
            <a:r>
              <a:rPr lang="en-US" dirty="0"/>
              <a:t>20 percent Azure PowerShell</a:t>
            </a:r>
          </a:p>
          <a:p>
            <a:pPr lvl="1"/>
            <a:r>
              <a:rPr lang="en-US" dirty="0"/>
              <a:t>10 percent Azure CLI</a:t>
            </a:r>
          </a:p>
          <a:p>
            <a:pPr lvl="1"/>
            <a:r>
              <a:rPr lang="en-US" dirty="0"/>
              <a:t>10 percent KQL</a:t>
            </a:r>
          </a:p>
          <a:p>
            <a:pPr lvl="1"/>
            <a:endParaRPr lang="en-US" dirty="0"/>
          </a:p>
          <a:p>
            <a:r>
              <a:rPr lang="en-US" dirty="0"/>
              <a:t>Expect performance-based labs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89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AZ-301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Expect to see lots and lots and lots of JSON</a:t>
            </a:r>
          </a:p>
          <a:p>
            <a:r>
              <a:rPr lang="en-US" dirty="0"/>
              <a:t>Performance-based labs</a:t>
            </a:r>
          </a:p>
          <a:p>
            <a:pPr lvl="1"/>
            <a:r>
              <a:rPr lang="en-US" dirty="0"/>
              <a:t>Open a second tab for shell.azure.com</a:t>
            </a:r>
          </a:p>
          <a:p>
            <a:pPr lvl="1"/>
            <a:r>
              <a:rPr lang="en-US" dirty="0"/>
              <a:t>Don't be afraid to file an item challenge/grievance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73B478-F9C7-458C-B056-3122B1A7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to work!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F437F-974E-463C-9B5C-578F8A5FC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95" y="617703"/>
            <a:ext cx="5001543" cy="432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9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828C9-CB74-45B7-A7C6-4911EC5B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Digital Credentials by </a:t>
            </a:r>
            <a:r>
              <a:rPr lang="en-US" dirty="0" err="1"/>
              <a:t>Credly</a:t>
            </a:r>
            <a:r>
              <a:rPr lang="en-US" dirty="0"/>
              <a:t>/Acclaim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9ABE19-DF9A-4B30-9C94-3C0D003E2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842" y="855433"/>
            <a:ext cx="4692316" cy="421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273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 AZ-301 Item Types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4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Multiple Choice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A3770-EB44-4AE8-97EC-70188EC1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132" y="759846"/>
            <a:ext cx="6424120" cy="429718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6737732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Repeated Scenario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73DAA-F6FA-4B5E-82D6-90FA5BE20CDB}"/>
              </a:ext>
            </a:extLst>
          </p:cNvPr>
          <p:cNvSpPr txBox="1"/>
          <p:nvPr/>
        </p:nvSpPr>
        <p:spPr>
          <a:xfrm>
            <a:off x="1168854" y="1202871"/>
            <a:ext cx="6806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 need to move an Azure VM to another hardware host.</a:t>
            </a:r>
          </a:p>
          <a:p>
            <a:endParaRPr lang="en-US" sz="2400" dirty="0"/>
          </a:p>
          <a:p>
            <a:r>
              <a:rPr lang="en-US" sz="2400" dirty="0"/>
              <a:t>Solution: You redeploy the VM.</a:t>
            </a:r>
          </a:p>
          <a:p>
            <a:endParaRPr lang="en-US" sz="2400" dirty="0"/>
          </a:p>
          <a:p>
            <a:r>
              <a:rPr lang="en-US" sz="2400" dirty="0"/>
              <a:t>Does this solution meet the goal?</a:t>
            </a:r>
          </a:p>
          <a:p>
            <a:endParaRPr lang="en-US" sz="2400" dirty="0"/>
          </a:p>
          <a:p>
            <a:pPr marL="257175" indent="-257175">
              <a:buAutoNum type="alphaLcPeriod"/>
            </a:pPr>
            <a:r>
              <a:rPr lang="en-US" sz="2400" dirty="0"/>
              <a:t>Yes</a:t>
            </a:r>
          </a:p>
          <a:p>
            <a:pPr marL="257175" indent="-257175">
              <a:buAutoNum type="alphaLcPeriod"/>
            </a:pPr>
            <a:r>
              <a:rPr lang="en-US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7605577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Select and Place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8D004-432C-40C0-887C-A1DE6448E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53" y="1049629"/>
            <a:ext cx="7305694" cy="384095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2180846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Build List and Reorder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95FA9-9F69-4229-AE53-7CD8B7833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2" y="1028701"/>
            <a:ext cx="5930736" cy="396715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713392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Active Screen/Fill in the Blank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58319-C6AA-4A20-B2B6-58F13105B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023" y="1030559"/>
            <a:ext cx="6631954" cy="383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330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1020" y="1519417"/>
            <a:ext cx="6158291" cy="2466818"/>
          </a:xfrm>
        </p:spPr>
        <p:txBody>
          <a:bodyPr/>
          <a:lstStyle/>
          <a:p>
            <a:r>
              <a:rPr lang="en-US" dirty="0"/>
              <a:t>Based in Nashville, TN, US</a:t>
            </a:r>
          </a:p>
          <a:p>
            <a:r>
              <a:rPr lang="en-US" dirty="0"/>
              <a:t>MCT, MVP</a:t>
            </a:r>
          </a:p>
          <a:p>
            <a:r>
              <a:rPr lang="en-US" dirty="0"/>
              <a:t>Cert: </a:t>
            </a:r>
            <a:r>
              <a:rPr lang="en-US" b="1" dirty="0">
                <a:solidFill>
                  <a:srgbClr val="0070C0"/>
                </a:solidFill>
              </a:rPr>
              <a:t>timw.info/</a:t>
            </a:r>
            <a:r>
              <a:rPr lang="en-US" b="1" dirty="0" err="1">
                <a:solidFill>
                  <a:srgbClr val="0070C0"/>
                </a:solidFill>
              </a:rPr>
              <a:t>azarchcert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262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Case Study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1C76BE-3D56-4014-BF60-49E5DDBA2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065745"/>
            <a:ext cx="7372350" cy="382484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663792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Performance-Based Lab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EB5F4-7D42-4847-AAA1-08F572F1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62" y="716085"/>
            <a:ext cx="6738900" cy="426880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678017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639" y="1669236"/>
            <a:ext cx="6659452" cy="2578256"/>
          </a:xfrm>
        </p:spPr>
        <p:txBody>
          <a:bodyPr/>
          <a:lstStyle/>
          <a:p>
            <a:r>
              <a:rPr lang="en-US" dirty="0"/>
              <a:t>Course materials: </a:t>
            </a:r>
            <a:r>
              <a:rPr lang="en-US" b="1" dirty="0">
                <a:solidFill>
                  <a:srgbClr val="0070C0"/>
                </a:solidFill>
              </a:rPr>
              <a:t>timw.info/az300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  <a:p>
            <a:r>
              <a:rPr lang="en-US" dirty="0"/>
              <a:t>Work: </a:t>
            </a:r>
            <a:r>
              <a:rPr lang="en-US" b="1" dirty="0">
                <a:solidFill>
                  <a:srgbClr val="0070C0"/>
                </a:solidFill>
              </a:rPr>
              <a:t>Pluralsight.com</a:t>
            </a:r>
          </a:p>
          <a:p>
            <a:r>
              <a:rPr lang="en-US" dirty="0"/>
              <a:t>Web: </a:t>
            </a:r>
            <a:r>
              <a:rPr lang="en-US" b="1" dirty="0">
                <a:solidFill>
                  <a:srgbClr val="0070C0"/>
                </a:solidFill>
              </a:rPr>
              <a:t>TechTrainerTim.com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95307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like books…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BD2B2E-6556-42A4-A438-B77AE5DBE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601" y="621704"/>
            <a:ext cx="3396797" cy="3947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325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80932-C79B-4E37-86AD-089232300598}"/>
              </a:ext>
            </a:extLst>
          </p:cNvPr>
          <p:cNvSpPr/>
          <p:nvPr/>
        </p:nvSpPr>
        <p:spPr>
          <a:xfrm>
            <a:off x="1241536" y="2034283"/>
            <a:ext cx="6651398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timw.info/az301</a:t>
            </a:r>
          </a:p>
        </p:txBody>
      </p:sp>
    </p:spTree>
    <p:extLst>
      <p:ext uri="{BB962C8B-B14F-4D97-AF65-F5344CB8AC3E}">
        <p14:creationId xmlns:p14="http://schemas.microsoft.com/office/powerpoint/2010/main" val="6163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1 of 2 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Consumption, Auditing, Monitoring Design</a:t>
            </a:r>
          </a:p>
          <a:p>
            <a:pPr lvl="1"/>
            <a:r>
              <a:rPr lang="en-US" dirty="0"/>
              <a:t>Accounting</a:t>
            </a:r>
          </a:p>
          <a:p>
            <a:r>
              <a:rPr lang="en-US" dirty="0"/>
              <a:t>Identity Design</a:t>
            </a:r>
          </a:p>
          <a:p>
            <a:pPr lvl="1"/>
            <a:r>
              <a:rPr lang="en-US" dirty="0"/>
              <a:t>Authentication</a:t>
            </a:r>
          </a:p>
          <a:p>
            <a:pPr lvl="1"/>
            <a:r>
              <a:rPr lang="en-US" dirty="0"/>
              <a:t>Authorization</a:t>
            </a:r>
          </a:p>
          <a:p>
            <a:r>
              <a:rPr lang="en-US" dirty="0"/>
              <a:t>Data Platform Solution Design</a:t>
            </a:r>
          </a:p>
          <a:p>
            <a:pPr lvl="1"/>
            <a:r>
              <a:rPr lang="en-US" dirty="0"/>
              <a:t>Relational vs  non-relational databases</a:t>
            </a:r>
          </a:p>
          <a:p>
            <a:pPr lvl="1"/>
            <a:r>
              <a:rPr lang="en-US" dirty="0"/>
              <a:t>Data protection</a:t>
            </a:r>
          </a:p>
        </p:txBody>
      </p:sp>
    </p:spTree>
    <p:extLst>
      <p:ext uri="{BB962C8B-B14F-4D97-AF65-F5344CB8AC3E}">
        <p14:creationId xmlns:p14="http://schemas.microsoft.com/office/powerpoint/2010/main" val="16456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2 of 2 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 Continuity / High Availability Design</a:t>
            </a:r>
          </a:p>
          <a:p>
            <a:pPr lvl="1"/>
            <a:r>
              <a:rPr lang="en-US" dirty="0"/>
              <a:t>ASR</a:t>
            </a:r>
          </a:p>
          <a:p>
            <a:pPr lvl="1"/>
            <a:r>
              <a:rPr lang="en-US" dirty="0"/>
              <a:t>Autoscaling</a:t>
            </a:r>
          </a:p>
          <a:p>
            <a:pPr lvl="1"/>
            <a:r>
              <a:rPr lang="en-US" dirty="0"/>
              <a:t>Load balancing</a:t>
            </a:r>
          </a:p>
          <a:p>
            <a:r>
              <a:rPr lang="en-US" dirty="0"/>
              <a:t>Deployment, Migration, Integration Design</a:t>
            </a:r>
          </a:p>
          <a:p>
            <a:pPr lvl="1"/>
            <a:r>
              <a:rPr lang="en-US" dirty="0"/>
              <a:t>IaaS</a:t>
            </a:r>
          </a:p>
          <a:p>
            <a:pPr lvl="1"/>
            <a:r>
              <a:rPr lang="en-US" dirty="0"/>
              <a:t>PaaS</a:t>
            </a:r>
          </a:p>
          <a:p>
            <a:pPr lvl="1"/>
            <a:r>
              <a:rPr lang="en-US" dirty="0"/>
              <a:t>Migrations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Architect is an expert-level certification</a:t>
            </a:r>
          </a:p>
          <a:p>
            <a:pPr lvl="1"/>
            <a:r>
              <a:rPr lang="en-US" dirty="0"/>
              <a:t>You should already know how to deploy and configure Azure resources</a:t>
            </a:r>
          </a:p>
          <a:p>
            <a:r>
              <a:rPr lang="en-US" dirty="0"/>
              <a:t>This is a "crash course"</a:t>
            </a:r>
          </a:p>
          <a:p>
            <a:pPr lvl="1"/>
            <a:r>
              <a:rPr lang="en-US" dirty="0"/>
              <a:t>Please plan to review these materials more than once</a:t>
            </a:r>
          </a:p>
          <a:p>
            <a:pPr lvl="1"/>
            <a:r>
              <a:rPr lang="en-US" dirty="0"/>
              <a:t>Five-minute break at midpoint</a:t>
            </a:r>
          </a:p>
          <a:p>
            <a:r>
              <a:rPr lang="en-US" dirty="0"/>
              <a:t>Please ask/answer questions and provide feedback in the Q/A panel, not the group chat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7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1120-E34F-4545-B208-F7C8AD69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3995069-69E5-4381-9671-C69866B93FC4}"/>
              </a:ext>
            </a:extLst>
          </p:cNvPr>
          <p:cNvSpPr/>
          <p:nvPr/>
        </p:nvSpPr>
        <p:spPr>
          <a:xfrm>
            <a:off x="2487120" y="1089189"/>
            <a:ext cx="4169760" cy="3122052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37160" tIns="137160" rIns="137160" bIns="137160"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450"/>
              </a:spcBef>
            </a:pPr>
            <a:r>
              <a:rPr lang="en-US" dirty="0">
                <a:solidFill>
                  <a:schemeClr val="bg1"/>
                </a:solidFill>
              </a:rPr>
              <a:t>Interdependence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A2048-FB70-46D4-A516-B738655F7FD6}"/>
              </a:ext>
            </a:extLst>
          </p:cNvPr>
          <p:cNvSpPr txBox="1"/>
          <p:nvPr/>
        </p:nvSpPr>
        <p:spPr>
          <a:xfrm>
            <a:off x="1905814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Content knowledge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7D8EA-D531-43B6-821A-549B9677E818}"/>
              </a:ext>
            </a:extLst>
          </p:cNvPr>
          <p:cNvSpPr txBox="1"/>
          <p:nvPr/>
        </p:nvSpPr>
        <p:spPr>
          <a:xfrm>
            <a:off x="5269853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Practical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9C4BAF-D29C-41B7-A22E-C1DCBB043612}"/>
              </a:ext>
            </a:extLst>
          </p:cNvPr>
          <p:cNvSpPr txBox="1"/>
          <p:nvPr/>
        </p:nvSpPr>
        <p:spPr>
          <a:xfrm>
            <a:off x="3248347" y="4241949"/>
            <a:ext cx="26473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Test-taking skills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ADE8-5344-4383-B36B-B9458A149C4F}"/>
              </a:ext>
            </a:extLst>
          </p:cNvPr>
          <p:cNvSpPr/>
          <p:nvPr/>
        </p:nvSpPr>
        <p:spPr>
          <a:xfrm>
            <a:off x="-1" y="196815"/>
            <a:ext cx="9050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Tim's Certification Study Pyramid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103165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AZ-301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exam order matter?</a:t>
            </a:r>
          </a:p>
          <a:p>
            <a:r>
              <a:rPr lang="en-US" dirty="0"/>
              <a:t>What’s the difference between AZ-300 and AZ-301?</a:t>
            </a:r>
          </a:p>
          <a:p>
            <a:r>
              <a:rPr lang="en-US" dirty="0"/>
              <a:t>Does AZ-301 have performance-based labs?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43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4320</TotalTime>
  <Words>355</Words>
  <Application>Microsoft Office PowerPoint</Application>
  <PresentationFormat>On-screen Show (16:9)</PresentationFormat>
  <Paragraphs>82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Gotham Medium</vt:lpstr>
      <vt:lpstr>Tahoma</vt:lpstr>
      <vt:lpstr>Standard_LiveLessons_2017</vt:lpstr>
      <vt:lpstr>Exam AZ-301: Microsoft Azure Architect Design Crash Course</vt:lpstr>
      <vt:lpstr>Tim Warner</vt:lpstr>
      <vt:lpstr>If you like books…</vt:lpstr>
      <vt:lpstr>Course Materials</vt:lpstr>
      <vt:lpstr>Session 1 of 2 Learning Goals</vt:lpstr>
      <vt:lpstr>Session 2 of 2 Learning Goals</vt:lpstr>
      <vt:lpstr>Ground rules</vt:lpstr>
      <vt:lpstr> </vt:lpstr>
      <vt:lpstr>AZ-301 Exam Strategy/Tips</vt:lpstr>
      <vt:lpstr>AZ-301 Exam Strategy/Tips</vt:lpstr>
      <vt:lpstr>AZ-301 Exam Strategy/Tips</vt:lpstr>
      <vt:lpstr>Let's get to work!</vt:lpstr>
      <vt:lpstr>  Digital Credentials by Credly/Acclaim</vt:lpstr>
      <vt:lpstr>Exam AZ-301 Item Types </vt:lpstr>
      <vt:lpstr> Multiple Choice</vt:lpstr>
      <vt:lpstr>Repeated Scenario</vt:lpstr>
      <vt:lpstr> Select and Place</vt:lpstr>
      <vt:lpstr> Build List and Reorder</vt:lpstr>
      <vt:lpstr> Active Screen/Fill in the Blank</vt:lpstr>
      <vt:lpstr> Case Study</vt:lpstr>
      <vt:lpstr> Performance-Based Lab</vt:lpstr>
      <vt:lpstr>Thank you!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Tim Warner</cp:lastModifiedBy>
  <cp:revision>82</cp:revision>
  <dcterms:created xsi:type="dcterms:W3CDTF">2015-09-28T19:52:00Z</dcterms:created>
  <dcterms:modified xsi:type="dcterms:W3CDTF">2019-11-20T15:01:36Z</dcterms:modified>
</cp:coreProperties>
</file>